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72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543800" cy="1524000"/>
          </a:xfrm>
        </p:spPr>
        <p:txBody>
          <a:bodyPr/>
          <a:lstStyle/>
          <a:p>
            <a:r>
              <a:rPr lang="ru-RU" sz="4400" dirty="0"/>
              <a:t>Результаты участия во Всероссийской неделе правовой помощи по вопросам защиты интересов семьи в 2025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6858000" cy="99060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Нотариальная палата Волгоградской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2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Нотариус </a:t>
            </a:r>
            <a:r>
              <a:rPr lang="ru-RU" dirty="0" err="1" smtClean="0"/>
              <a:t>Камышинского</a:t>
            </a:r>
            <a:r>
              <a:rPr lang="ru-RU" dirty="0" smtClean="0"/>
              <a:t> района Светлана </a:t>
            </a:r>
            <a:r>
              <a:rPr lang="ru-RU" dirty="0" err="1" smtClean="0"/>
              <a:t>Артамонникова</a:t>
            </a:r>
            <a:r>
              <a:rPr lang="ru-RU" dirty="0" smtClean="0"/>
              <a:t> подготовила 2 видеоролика</a:t>
            </a:r>
            <a:r>
              <a:rPr lang="ru-RU" dirty="0"/>
              <a:t>, освещающих правовые вопросы граждан.</a:t>
            </a:r>
            <a:endParaRPr lang="ru-RU" dirty="0" smtClean="0"/>
          </a:p>
          <a:p>
            <a:r>
              <a:rPr lang="ru-RU" dirty="0"/>
              <a:t>За период в две недели совокупное количество просмотров данных видеоматериалов составило 1011.</a:t>
            </a:r>
          </a:p>
        </p:txBody>
      </p:sp>
      <p:pic>
        <p:nvPicPr>
          <p:cNvPr id="8194" name="Picture 2" descr="\\Win-4aya4h62ezy\файлообменник\БАГИЯН А.Р\Всероссийский день Семьи в ИЮЛЕ\2025\Артамонникова\IMG_4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33" y="476672"/>
            <a:ext cx="4676278" cy="48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1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836712"/>
            <a:ext cx="365760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Нотариус Николаевского района Ольга Ерофеева подготовила видеоролик на тему: «Кому что достанется? Как делить наследство?»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 descr="\\Win-4aya4h62ezy\файлообменник\БАГИЯН А.Р\Всероссийский день Семьи в ИЮЛЕ\file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141"/>
            <a:ext cx="3900544" cy="49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1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Помощник нотариуса Ленинского района Александра Холод подготовила видеоролик  на тему: «Как «доверить» ребенка!»</a:t>
            </a:r>
          </a:p>
          <a:p>
            <a:endParaRPr lang="ru-RU" dirty="0"/>
          </a:p>
          <a:p>
            <a:r>
              <a:rPr lang="ru-RU" dirty="0"/>
              <a:t>За период в две недели совокупное количество просмотров </a:t>
            </a:r>
            <a:r>
              <a:rPr lang="ru-RU" dirty="0" smtClean="0"/>
              <a:t>данного видеоматериала составляет 384.</a:t>
            </a:r>
            <a:endParaRPr lang="ru-RU" dirty="0"/>
          </a:p>
        </p:txBody>
      </p:sp>
      <p:pic>
        <p:nvPicPr>
          <p:cNvPr id="9218" name="Picture 2" descr="\\Win-4aya4h62ezy\файлообменник\БАГИЯН А.Р\Всероссийский день Семьи в ИЮЛЕ\2025\Джумагалиева\de79810e-d958-4e7b-ac02-81ea547674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270"/>
            <a:ext cx="4392488" cy="49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5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764704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/>
              <a:t>Нотариусами подготовлены разъяснения для граждан: </a:t>
            </a:r>
          </a:p>
          <a:p>
            <a:pPr lvl="0"/>
            <a:endParaRPr lang="ru-RU" b="1" dirty="0"/>
          </a:p>
          <a:p>
            <a:pPr lvl="0"/>
            <a:r>
              <a:rPr lang="ru-RU" b="1" dirty="0" smtClean="0"/>
              <a:t>Нотариус </a:t>
            </a:r>
            <a:r>
              <a:rPr lang="ru-RU" b="1" dirty="0"/>
              <a:t>г. Волгограда Елена </a:t>
            </a:r>
            <a:r>
              <a:rPr lang="ru-RU" b="1" dirty="0" smtClean="0"/>
              <a:t>Чернова на вопрос:</a:t>
            </a:r>
            <a:endParaRPr lang="ru-RU" dirty="0"/>
          </a:p>
          <a:p>
            <a:r>
              <a:rPr lang="ru-RU" dirty="0"/>
              <a:t>Как родителям договориться о местожительстве ребенка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pPr lvl="0"/>
            <a:r>
              <a:rPr lang="ru-RU" b="1" dirty="0"/>
              <a:t>Нотариус г. Волгограда Павел </a:t>
            </a:r>
            <a:r>
              <a:rPr lang="ru-RU" b="1" dirty="0" smtClean="0"/>
              <a:t>Рабочий на вопрос:</a:t>
            </a:r>
            <a:endParaRPr lang="ru-RU" dirty="0"/>
          </a:p>
          <a:p>
            <a:r>
              <a:rPr lang="ru-RU" dirty="0"/>
              <a:t>Подросток в 16 лет хочет создать свою фирму. Нужно ли согласие родителей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pPr lvl="0"/>
            <a:r>
              <a:rPr lang="ru-RU" b="1" dirty="0"/>
              <a:t>Нотариус </a:t>
            </a:r>
            <a:r>
              <a:rPr lang="ru-RU" b="1" dirty="0" err="1"/>
              <a:t>Киквидзенского</a:t>
            </a:r>
            <a:r>
              <a:rPr lang="ru-RU" b="1" dirty="0"/>
              <a:t> района Дмитрий </a:t>
            </a:r>
            <a:r>
              <a:rPr lang="ru-RU" b="1" dirty="0" smtClean="0"/>
              <a:t>Никулин на вопрос:</a:t>
            </a:r>
            <a:endParaRPr lang="ru-RU" dirty="0"/>
          </a:p>
          <a:p>
            <a:r>
              <a:rPr lang="ru-RU" dirty="0"/>
              <a:t>Супруг находится на службе, возможно ли дистанционно оформить согласие у нотариуса на покупку квартиры?</a:t>
            </a:r>
            <a:br>
              <a:rPr lang="ru-RU" dirty="0"/>
            </a:br>
            <a:endParaRPr lang="ru-RU" dirty="0" smtClean="0"/>
          </a:p>
          <a:p>
            <a:pPr lvl="0"/>
            <a:r>
              <a:rPr lang="ru-RU" b="1" dirty="0"/>
              <a:t>Нотариус Николаевского района Ольга </a:t>
            </a:r>
            <a:r>
              <a:rPr lang="ru-RU" b="1" dirty="0" smtClean="0"/>
              <a:t>Ерофеева на вопрос:</a:t>
            </a:r>
            <a:endParaRPr lang="ru-RU" dirty="0"/>
          </a:p>
          <a:p>
            <a:r>
              <a:rPr lang="ru-RU" dirty="0"/>
              <a:t>Какие документы потребуются для нотариального удостоверения соглашения о разделе имущества при разводе?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3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массовых </a:t>
            </a:r>
            <a:r>
              <a:rPr lang="ru-RU" dirty="0" smtClean="0"/>
              <a:t>мероприятий – </a:t>
            </a:r>
            <a:r>
              <a:rPr lang="ru-RU" b="1" dirty="0" smtClean="0"/>
              <a:t>122,</a:t>
            </a:r>
            <a:r>
              <a:rPr lang="ru-RU" dirty="0" smtClean="0"/>
              <a:t> из них 115 пунктов оказания правовой помощи в рамках нотариальных контор, 1 лекция, 1 круглый стол, 1 конкурс, 4 иных мероприятий.</a:t>
            </a:r>
          </a:p>
          <a:p>
            <a:endParaRPr lang="ru-RU" dirty="0" smtClean="0"/>
          </a:p>
          <a:p>
            <a:r>
              <a:rPr lang="ru-RU" dirty="0" smtClean="0"/>
              <a:t>Численность </a:t>
            </a:r>
            <a:r>
              <a:rPr lang="ru-RU" dirty="0"/>
              <a:t>посетивших мероприятия </a:t>
            </a:r>
            <a:r>
              <a:rPr lang="ru-RU" dirty="0" smtClean="0"/>
              <a:t>граждан - </a:t>
            </a:r>
            <a:r>
              <a:rPr lang="ru-RU" b="1" dirty="0"/>
              <a:t>3 344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00464"/>
              </p:ext>
            </p:extLst>
          </p:nvPr>
        </p:nvGraphicFramePr>
        <p:xfrm>
          <a:off x="762000" y="2996952"/>
          <a:ext cx="7543801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05"/>
                <a:gridCol w="717832"/>
                <a:gridCol w="680896"/>
                <a:gridCol w="704710"/>
                <a:gridCol w="1014783"/>
                <a:gridCol w="1014783"/>
                <a:gridCol w="993398"/>
                <a:gridCol w="599247"/>
                <a:gridCol w="599247"/>
              </a:tblGrid>
              <a:tr h="37558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случаев консультирования по наиболее часто встречающимся правовым вопросам (по отраслям)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Волгоградская область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Социально-правовые вопросы (пособия,  выплаты, пенсии и иные меры гос. поддержки)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Земельно-правовые вопросы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Семейно-правовые вопросы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Наследство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Занятость населения (трудоустройство, нарушение трудовых прав и т.д.)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Здравоохранение, медицина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СВО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</a:tr>
              <a:tr h="16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140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224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398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528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185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148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9" marR="52489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1550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6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1121"/>
              </p:ext>
            </p:extLst>
          </p:nvPr>
        </p:nvGraphicFramePr>
        <p:xfrm>
          <a:off x="762000" y="1478769"/>
          <a:ext cx="7543799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847"/>
                <a:gridCol w="942847"/>
                <a:gridCol w="1886205"/>
                <a:gridCol w="1885695"/>
                <a:gridCol w="942847"/>
                <a:gridCol w="943358"/>
              </a:tblGrid>
              <a:tr h="19714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Взаимодействие со средствами массовой информации и информационная пропаганда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9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размещенных материалов по правовому информированию и правовому просвещению: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печатных изданий, посвященных неделе правовой помощи (журналы, буклеты, брошюры)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подготовленных аудио и видеоматериалов, по правовым вопросам (ролики, видео-лекции и т.д.)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подготовленных аудио и видеоматериалов, по правовым вопросам (ролики, видео-лекции и т.д.)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средствах массовой информации (радио, телевидение)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сети «Интернет»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(да/нет)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консультаций, оказанных посредством ее использования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</a:tr>
              <a:tr h="16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видео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01" marR="5510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5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45903"/>
              </p:ext>
            </p:extLst>
          </p:nvPr>
        </p:nvGraphicFramePr>
        <p:xfrm>
          <a:off x="760413" y="962026"/>
          <a:ext cx="7776864" cy="3298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756"/>
                <a:gridCol w="725420"/>
                <a:gridCol w="576064"/>
                <a:gridCol w="432048"/>
                <a:gridCol w="662806"/>
                <a:gridCol w="564757"/>
                <a:gridCol w="602814"/>
                <a:gridCol w="757577"/>
                <a:gridCol w="508390"/>
                <a:gridCol w="444035"/>
                <a:gridCol w="351134"/>
                <a:gridCol w="351641"/>
                <a:gridCol w="578458"/>
                <a:gridCol w="362964"/>
              </a:tblGrid>
              <a:tr h="5724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Волгоградская область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Категории граждан обратившихся за оказанием консультационной помощи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Возраст обратившихся граждан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многодетным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Имеющим не более 2-х детей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 детей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Неполным (один родитель)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Имеющим ребенка инвалида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участников СВО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усыновителям, опекунам, попечителям, патронатным воспитателям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гражданам, лишенным родительских прав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 18 лет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18 до 35 лет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36 до 50 лет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Старше 50 лет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</a:tr>
              <a:tr h="408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778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4" marR="53334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0413" y="938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6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 7 по 13 июля 2025 года </a:t>
            </a:r>
            <a:r>
              <a:rPr lang="ru-RU" dirty="0" smtClean="0"/>
              <a:t>прошла </a:t>
            </a:r>
            <a:r>
              <a:rPr lang="ru-RU" dirty="0"/>
              <a:t>Всероссийская неделя правовой помощи по вопросам защиты интересов семьи, приуроченная ко Дню семьи, любви и верности – празднику, учрежденному в память святых Петра и </a:t>
            </a:r>
            <a:r>
              <a:rPr lang="ru-RU" dirty="0" err="1"/>
              <a:t>Февронии</a:t>
            </a:r>
            <a:r>
              <a:rPr lang="ru-RU" dirty="0"/>
              <a:t> </a:t>
            </a:r>
            <a:r>
              <a:rPr lang="ru-RU" dirty="0" smtClean="0"/>
              <a:t>Муромских.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рамках Недели правовой помощи нотариусы Волгоградской области </a:t>
            </a:r>
            <a:r>
              <a:rPr lang="ru-RU" dirty="0" smtClean="0"/>
              <a:t>провели </a:t>
            </a:r>
            <a:r>
              <a:rPr lang="ru-RU" dirty="0"/>
              <a:t>в общеобразовательных и социально значимых учреждениях Волгограда и области просветительские лекции и другие познавательные мероприятия по вопросам семейного права и защиты прав несовершеннолетних, по месту нахождения нотариальных контор </a:t>
            </a:r>
            <a:r>
              <a:rPr lang="ru-RU" dirty="0" smtClean="0"/>
              <a:t>оказали бесплатные </a:t>
            </a:r>
            <a:r>
              <a:rPr lang="ru-RU" dirty="0"/>
              <a:t>консультации по вопросам защиты интересов семьи.</a:t>
            </a:r>
          </a:p>
        </p:txBody>
      </p:sp>
    </p:spTree>
    <p:extLst>
      <p:ext uri="{BB962C8B-B14F-4D97-AF65-F5344CB8AC3E}">
        <p14:creationId xmlns:p14="http://schemas.microsoft.com/office/powerpoint/2010/main" val="30218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2673657" cy="4114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8 июля </a:t>
            </a:r>
            <a:r>
              <a:rPr lang="ru-RU" dirty="0"/>
              <a:t>нотариус г. Волгограда </a:t>
            </a:r>
            <a:r>
              <a:rPr lang="ru-RU" b="1" dirty="0"/>
              <a:t>Елена Рубцова</a:t>
            </a:r>
            <a:r>
              <a:rPr lang="ru-RU" dirty="0"/>
              <a:t> </a:t>
            </a:r>
            <a:r>
              <a:rPr lang="ru-RU" dirty="0" smtClean="0"/>
              <a:t>приняла </a:t>
            </a:r>
            <a:r>
              <a:rPr lang="ru-RU" dirty="0"/>
              <a:t>участие в заседании круглого стола на тему: «Обеспечение и защита законных интересов Российской семьи» с участием представителей Адвокатской палаты Волгоградской области, Управления Министерства юстиции РФ по Волгоградской области</a:t>
            </a:r>
          </a:p>
        </p:txBody>
      </p:sp>
      <p:pic>
        <p:nvPicPr>
          <p:cNvPr id="1026" name="Picture 2" descr="C:\Users\User14\AppData\Local\Temp\Rar$DRa6284.28544\IMG_9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79" y="404664"/>
            <a:ext cx="4594225" cy="30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4\AppData\Local\Temp\Rar$DRa6284.32965\IMG-20250709-WA0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363"/>
          <a:stretch/>
        </p:blipFill>
        <p:spPr bwMode="auto">
          <a:xfrm>
            <a:off x="3707904" y="3514256"/>
            <a:ext cx="4824536" cy="26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7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9 июля </a:t>
            </a:r>
            <a:r>
              <a:rPr lang="ru-RU" dirty="0"/>
              <a:t>на телеканале Россия 1 в передаче «Утро России. Волгоград» о роли нотариуса в защите прав детей </a:t>
            </a:r>
            <a:r>
              <a:rPr lang="ru-RU" dirty="0" smtClean="0"/>
              <a:t>рассказала </a:t>
            </a:r>
            <a:r>
              <a:rPr lang="ru-RU" dirty="0"/>
              <a:t>нотариус Михайловского района </a:t>
            </a:r>
            <a:r>
              <a:rPr lang="ru-RU" b="1" dirty="0"/>
              <a:t>Алла </a:t>
            </a:r>
            <a:r>
              <a:rPr lang="ru-RU" b="1" dirty="0" err="1"/>
              <a:t>Байбакова</a:t>
            </a:r>
            <a:endParaRPr lang="ru-RU" b="1" dirty="0"/>
          </a:p>
        </p:txBody>
      </p:sp>
      <p:pic>
        <p:nvPicPr>
          <p:cNvPr id="4099" name="Picture 3" descr="\\Win-4aya4h62ezy\файлообменник\БАГИЯН А.Р\Всероссийский день Семьи в ИЮЛЕ\be7badbb-2c2a-457a-ac15-bf345b6304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254891" cy="29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7" y="548680"/>
            <a:ext cx="2664296" cy="4824536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r>
              <a:rPr lang="ru-RU" sz="6200" b="1" dirty="0" smtClean="0"/>
              <a:t>9 </a:t>
            </a:r>
            <a:r>
              <a:rPr lang="ru-RU" sz="6200" b="1" dirty="0"/>
              <a:t>июля в 11:00 </a:t>
            </a:r>
            <a:r>
              <a:rPr lang="ru-RU" sz="6200" dirty="0"/>
              <a:t>на официальной странице Нотариальной палаты Волгоградской области в </a:t>
            </a:r>
            <a:r>
              <a:rPr lang="ru-RU" sz="6200" dirty="0" err="1"/>
              <a:t>ВКонтакте</a:t>
            </a:r>
            <a:r>
              <a:rPr lang="ru-RU" sz="6200" dirty="0"/>
              <a:t> </a:t>
            </a:r>
            <a:r>
              <a:rPr lang="ru-RU" sz="6200" u="sng" dirty="0"/>
              <a:t>https://vk.com/notary34</a:t>
            </a:r>
            <a:r>
              <a:rPr lang="ru-RU" sz="6200" dirty="0"/>
              <a:t> </a:t>
            </a:r>
            <a:r>
              <a:rPr lang="ru-RU" sz="6200" dirty="0" smtClean="0"/>
              <a:t>состоялся </a:t>
            </a:r>
            <a:r>
              <a:rPr lang="ru-RU" sz="6200" dirty="0"/>
              <a:t>прямой эфир по актуальным вопросам семейных правоотношений. На вопросы пользователей </a:t>
            </a:r>
            <a:r>
              <a:rPr lang="ru-RU" sz="6200" dirty="0" err="1"/>
              <a:t>соцсети</a:t>
            </a:r>
            <a:r>
              <a:rPr lang="ru-RU" sz="6200" dirty="0"/>
              <a:t> в режиме реального времени </a:t>
            </a:r>
            <a:r>
              <a:rPr lang="ru-RU" sz="6200" dirty="0" smtClean="0"/>
              <a:t>ответили </a:t>
            </a:r>
            <a:r>
              <a:rPr lang="ru-RU" sz="6200" dirty="0"/>
              <a:t>нотариусы г. Волгограда </a:t>
            </a:r>
            <a:r>
              <a:rPr lang="ru-RU" sz="6200" b="1" dirty="0" smtClean="0"/>
              <a:t>Ирина Степанова и Екатерина Турбина</a:t>
            </a:r>
          </a:p>
          <a:p>
            <a:endParaRPr lang="ru-RU" sz="6200" dirty="0"/>
          </a:p>
        </p:txBody>
      </p:sp>
      <p:pic>
        <p:nvPicPr>
          <p:cNvPr id="3075" name="Picture 3" descr="\\Win-4aya4h62ezy\файлообменник\БАГИЯН А.Р\Всероссийский день Семьи в ИЮЛЕ\66370ee7-c85a-4388-ba9e-40054bda4e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8668"/>
            <a:ext cx="4972443" cy="33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7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04664"/>
            <a:ext cx="2673657" cy="4114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11 </a:t>
            </a:r>
            <a:r>
              <a:rPr lang="ru-RU" b="1" dirty="0"/>
              <a:t>июля в 10:00 </a:t>
            </a:r>
            <a:r>
              <a:rPr lang="ru-RU" dirty="0"/>
              <a:t>в рамках проекта Ассоциации юристов России «Правовая поддержка СВО» в Центре бесплатной юридической помощи Волгоградского регионального отделения Ассоциации консультант правового отдела НПВО </a:t>
            </a:r>
            <a:r>
              <a:rPr lang="ru-RU" b="1" dirty="0"/>
              <a:t>Александр Зубарев </a:t>
            </a:r>
            <a:r>
              <a:rPr lang="ru-RU" dirty="0" smtClean="0"/>
              <a:t>провел </a:t>
            </a:r>
            <a:r>
              <a:rPr lang="ru-RU" dirty="0"/>
              <a:t>прием по оказанию бесплатной юридической помощи участникам СВО и членам их семей.</a:t>
            </a:r>
          </a:p>
        </p:txBody>
      </p:sp>
      <p:pic>
        <p:nvPicPr>
          <p:cNvPr id="2050" name="Picture 2" descr="C:\Users\User14\Downloads\PHOTO-2025-07-14-08-50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11 июля </a:t>
            </a:r>
            <a:r>
              <a:rPr lang="ru-RU" dirty="0" smtClean="0"/>
              <a:t>в </a:t>
            </a:r>
            <a:r>
              <a:rPr lang="ru-RU" dirty="0"/>
              <a:t>ГБУ СО «Кировское ЦСОН» нотариус </a:t>
            </a:r>
            <a:r>
              <a:rPr lang="ru-RU" dirty="0" err="1"/>
              <a:t>г.Волгограда</a:t>
            </a:r>
            <a:r>
              <a:rPr lang="ru-RU" dirty="0"/>
              <a:t> </a:t>
            </a:r>
            <a:r>
              <a:rPr lang="ru-RU" b="1" dirty="0"/>
              <a:t>Агапова Л.С. </a:t>
            </a:r>
            <a:r>
              <a:rPr lang="ru-RU" dirty="0"/>
              <a:t>провела лекцию о правовой защите членов семьи в рамках встречи с населением посвященное Дню семьи, любви и верности</a:t>
            </a:r>
          </a:p>
        </p:txBody>
      </p:sp>
      <p:pic>
        <p:nvPicPr>
          <p:cNvPr id="5122" name="Picture 2" descr="\\Win-4aya4h62ezy\файлообменник\БАГИЯН А.Р\Всероссийский день Семьи в ИЮЛЕ\2025\Агапова\fa832aa5-e29e-4600-9db0-944349beda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738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Win-4aya4h62ezy\файлообменник\БАГИЯН А.Р\Всероссийский день Семьи в ИЮЛЕ\2025\Агапова\dedb1bf1-6faa-4934-af5a-591beaa88ee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3" b="7276"/>
          <a:stretch/>
        </p:blipFill>
        <p:spPr bwMode="auto">
          <a:xfrm>
            <a:off x="3707904" y="3085452"/>
            <a:ext cx="4896544" cy="28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1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11 июля </a:t>
            </a:r>
            <a:r>
              <a:rPr lang="ru-RU" dirty="0" smtClean="0"/>
              <a:t>в </a:t>
            </a:r>
            <a:r>
              <a:rPr lang="ru-RU" dirty="0"/>
              <a:t>ГКУ ЦСЗН по Дзержинскому району Волгограда нотариус </a:t>
            </a:r>
            <a:r>
              <a:rPr lang="ru-RU" dirty="0" err="1"/>
              <a:t>г.Волгограда</a:t>
            </a:r>
            <a:r>
              <a:rPr lang="ru-RU" dirty="0"/>
              <a:t> </a:t>
            </a:r>
            <a:r>
              <a:rPr lang="ru-RU" b="1" dirty="0"/>
              <a:t>Клейн Н.В.</a:t>
            </a:r>
            <a:r>
              <a:rPr lang="ru-RU" dirty="0"/>
              <a:t> приняла участие в Единой открытой семейной приемной</a:t>
            </a:r>
          </a:p>
        </p:txBody>
      </p:sp>
      <p:pic>
        <p:nvPicPr>
          <p:cNvPr id="6146" name="Picture 2" descr="\\Win-4aya4h62ezy\файлообменник\БАГИЯН А.Р\Всероссийский день Семьи в ИЮЛЕ\2025\Клейн\e97e101e-5327-4534-899b-b84477a8d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46321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5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11 июля </a:t>
            </a:r>
            <a:r>
              <a:rPr lang="ru-RU" dirty="0" smtClean="0"/>
              <a:t>в </a:t>
            </a:r>
            <a:r>
              <a:rPr lang="ru-RU" dirty="0"/>
              <a:t>детском саду № 1 «Радость» города Волжского Волгоградской области сотрудник нотариальной конторы нотариуса </a:t>
            </a:r>
            <a:r>
              <a:rPr lang="ru-RU" dirty="0" err="1"/>
              <a:t>г.Волжского</a:t>
            </a:r>
            <a:r>
              <a:rPr lang="ru-RU" dirty="0"/>
              <a:t> Бессмертнова А.В. провел конкурс под названием «Спортивная семья».</a:t>
            </a:r>
          </a:p>
        </p:txBody>
      </p:sp>
      <p:pic>
        <p:nvPicPr>
          <p:cNvPr id="7170" name="Picture 2" descr="\\Win-4aya4h62ezy\файлообменник\БАГИЯН А.Р\Всероссийский день Семьи в ИЮЛЕ\2025\Бессмертнов\Бессмертн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22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131</TotalTime>
  <Words>724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Результаты участия во Всероссийской неделе правовой помощи по вопросам защиты интересов семьи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проведения</dc:title>
  <dc:creator>Старший Методист</dc:creator>
  <cp:lastModifiedBy>Наталья Гончарова</cp:lastModifiedBy>
  <cp:revision>13</cp:revision>
  <dcterms:created xsi:type="dcterms:W3CDTF">2025-07-21T06:18:32Z</dcterms:created>
  <dcterms:modified xsi:type="dcterms:W3CDTF">2025-07-28T07:56:35Z</dcterms:modified>
</cp:coreProperties>
</file>